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  <a:srgbClr val="0066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4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485CB8-A5BD-460C-8274-1973691F74A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C3E92-19CB-4A5E-AD43-9F0CC6ED46D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0CEE8-312C-4561-8B43-15FFFC0F0F1D}" type="slidenum">
              <a:rPr lang="fr-FR"/>
              <a:pPr/>
              <a:t>2</a:t>
            </a:fld>
            <a:endParaRPr lang="fr-FR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8ACA7-B5BC-4F73-AAD3-D759EE76124E}" type="slidenum">
              <a:rPr lang="fr-FR"/>
              <a:pPr/>
              <a:t>5</a:t>
            </a:fld>
            <a:endParaRPr lang="fr-FR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7ACA5-305E-49C8-BC2D-5BB49768DBFB}" type="slidenum">
              <a:rPr lang="fr-FR"/>
              <a:pPr/>
              <a:t>8</a:t>
            </a:fld>
            <a:endParaRPr lang="fr-FR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C694C-8156-4CE6-92B5-69403AE32B45}" type="slidenum">
              <a:rPr lang="fr-FR"/>
              <a:pPr/>
              <a:t>9</a:t>
            </a:fld>
            <a:endParaRPr lang="fr-FR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fr-FR"/>
              <a:t>	</a:t>
            </a:r>
          </a:p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advClick="0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565400"/>
            <a:ext cx="6481763" cy="1035050"/>
          </a:xfrm>
        </p:spPr>
        <p:txBody>
          <a:bodyPr/>
          <a:lstStyle/>
          <a:p>
            <a:r>
              <a:rPr lang="fr-FR" sz="6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ipriac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05263"/>
            <a:ext cx="6400800" cy="2017712"/>
          </a:xfrm>
        </p:spPr>
        <p:txBody>
          <a:bodyPr/>
          <a:lstStyle/>
          <a:p>
            <a:r>
              <a:rPr lang="fr-FR" sz="3600">
                <a:solidFill>
                  <a:srgbClr val="0066CC"/>
                </a:solidFill>
              </a:rPr>
              <a:t>PRESENTATION GENERALE</a:t>
            </a:r>
          </a:p>
          <a:p>
            <a:r>
              <a:rPr lang="fr-FR" b="1" i="1">
                <a:solidFill>
                  <a:srgbClr val="CC3300"/>
                </a:solidFill>
                <a:latin typeface="Comic Sans MS" pitchFamily="66" charset="0"/>
              </a:rPr>
              <a:t>DES ADMINISTRATEURS CGT</a:t>
            </a:r>
          </a:p>
          <a:p>
            <a:r>
              <a:rPr lang="fr-FR"/>
              <a:t>DU GROUPE D&amp;O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16013" y="2781300"/>
            <a:ext cx="69135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</a:pPr>
            <a:endParaRPr lang="fr-FR" sz="3600" b="1"/>
          </a:p>
          <a:p>
            <a:pPr algn="r">
              <a:spcBef>
                <a:spcPct val="20000"/>
              </a:spcBef>
            </a:pPr>
            <a:endParaRPr lang="fr-FR" sz="3200" b="1" i="1">
              <a:solidFill>
                <a:schemeClr val="accent2"/>
              </a:solidFill>
            </a:endParaRPr>
          </a:p>
          <a:p>
            <a:pPr algn="r">
              <a:spcBef>
                <a:spcPct val="20000"/>
              </a:spcBef>
            </a:pPr>
            <a:endParaRPr lang="fr-FR" sz="3600" b="1" i="1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</a:pPr>
            <a:endParaRPr lang="fr-FR" sz="32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-1109663" y="1430338"/>
            <a:ext cx="38401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 sz="1800" b="1"/>
          </a:p>
          <a:p>
            <a:endParaRPr lang="fr-F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84313"/>
            <a:ext cx="5614988" cy="1285875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5288" y="476250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2059" name="Picture 11" descr="Logo FNST- CGT cou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341438"/>
            <a:ext cx="7724775" cy="792162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HISTORIQUE </a:t>
            </a:r>
            <a:r>
              <a:rPr lang="fr-FR" sz="2800">
                <a:solidFill>
                  <a:srgbClr val="0066CC"/>
                </a:solidFill>
              </a:rPr>
              <a:t>  </a:t>
            </a:r>
            <a:br>
              <a:rPr lang="fr-FR" sz="2800">
                <a:solidFill>
                  <a:srgbClr val="0066CC"/>
                </a:solidFill>
              </a:rPr>
            </a:br>
            <a:r>
              <a:rPr lang="fr-FR" sz="2800">
                <a:solidFill>
                  <a:srgbClr val="0066CC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7993063" cy="3671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FR" sz="1400" b="1">
                <a:solidFill>
                  <a:srgbClr val="CC3300"/>
                </a:solidFill>
              </a:rPr>
              <a:t>                           INSTITUTION DE PREVOYANCE D’INAPTITUDE A LA CONDUITE</a:t>
            </a:r>
          </a:p>
          <a:p>
            <a:pPr>
              <a:lnSpc>
                <a:spcPct val="80000"/>
              </a:lnSpc>
            </a:pPr>
            <a:endParaRPr lang="fr-FR" sz="14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1600" b="1">
                <a:solidFill>
                  <a:srgbClr val="0066CC"/>
                </a:solidFill>
              </a:rPr>
              <a:t>Créée par arrêté du ministère des Affaires Sociale et de la solidarité nationale , en date du 29 décembre 1982 pour la mise en œuvre de l’accord signé par les partenaires sociaux le 24 septembre 1980 .</a:t>
            </a:r>
          </a:p>
          <a:p>
            <a:pPr>
              <a:lnSpc>
                <a:spcPct val="80000"/>
              </a:lnSpc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1600" b="1" u="sng">
                <a:solidFill>
                  <a:srgbClr val="0066CC"/>
                </a:solidFill>
              </a:rPr>
              <a:t>Objectif de l’accord :</a:t>
            </a:r>
            <a:r>
              <a:rPr lang="fr-FR" sz="1600" b="1">
                <a:solidFill>
                  <a:srgbClr val="0066CC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     Couverture du risque d’inaptitude à la conduite pour raisons médicales ayant entraîné la perte de l’emploi de conduite consécutive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- au retrait du permis de conduite par la commission préfectorale des permis de conduite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- à la déclaration d’inaptitude à la conduite par la médecine du travail .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1600" b="1">
                <a:solidFill>
                  <a:srgbClr val="0066CC"/>
                </a:solidFill>
              </a:rPr>
              <a:t>La gestion de l’IPRIAC a été confiée le 1</a:t>
            </a:r>
            <a:r>
              <a:rPr lang="fr-FR" sz="1600" b="1" baseline="30000">
                <a:solidFill>
                  <a:srgbClr val="0066CC"/>
                </a:solidFill>
              </a:rPr>
              <a:t>er</a:t>
            </a:r>
            <a:r>
              <a:rPr lang="fr-FR" sz="1600" b="1">
                <a:solidFill>
                  <a:srgbClr val="0066CC"/>
                </a:solidFill>
              </a:rPr>
              <a:t> février 1983 à l’AGRR Prévoyance ; depuis la 1</a:t>
            </a:r>
            <a:r>
              <a:rPr lang="fr-FR" sz="1600" b="1" baseline="30000">
                <a:solidFill>
                  <a:srgbClr val="0066CC"/>
                </a:solidFill>
              </a:rPr>
              <a:t>er</a:t>
            </a:r>
            <a:r>
              <a:rPr lang="fr-FR" sz="1600" b="1">
                <a:solidFill>
                  <a:srgbClr val="0066CC"/>
                </a:solidFill>
              </a:rPr>
              <a:t> janvier 1989 à la CARCEPT Prévoyance .  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549275"/>
            <a:ext cx="2592388" cy="719138"/>
          </a:xfrm>
          <a:prstGeom prst="rect">
            <a:avLst/>
          </a:prstGeom>
          <a:noFill/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8440738" y="6208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2</a:t>
            </a:r>
          </a:p>
        </p:txBody>
      </p:sp>
      <p:pic>
        <p:nvPicPr>
          <p:cNvPr id="3090" name="Picture 18" descr="Logo FNST- CGT coule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6985000" cy="782638"/>
          </a:xfrm>
        </p:spPr>
        <p:txBody>
          <a:bodyPr/>
          <a:lstStyle/>
          <a:p>
            <a:r>
              <a:rPr lang="fr-FR" sz="2400">
                <a:solidFill>
                  <a:srgbClr val="000099"/>
                </a:solidFill>
              </a:rPr>
              <a:t>LES MEMBRES ADHERENTS</a:t>
            </a:r>
            <a:br>
              <a:rPr lang="fr-FR" sz="2400">
                <a:solidFill>
                  <a:srgbClr val="000099"/>
                </a:solidFill>
              </a:rPr>
            </a:br>
            <a:r>
              <a:rPr lang="fr-FR" sz="2400">
                <a:solidFill>
                  <a:srgbClr val="000099"/>
                </a:solidFill>
              </a:rPr>
              <a:t>au régime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600" b="1">
                <a:solidFill>
                  <a:srgbClr val="0066CC"/>
                </a:solidFill>
              </a:rPr>
              <a:t>Les membres adhérents au régime sont les entreprises relevant </a:t>
            </a:r>
            <a:r>
              <a:rPr lang="fr-FR" sz="1600" b="1" u="sng">
                <a:solidFill>
                  <a:srgbClr val="0066CC"/>
                </a:solidFill>
              </a:rPr>
              <a:t>obligatoirement</a:t>
            </a:r>
            <a:r>
              <a:rPr lang="fr-FR" sz="1600" b="1">
                <a:solidFill>
                  <a:srgbClr val="0066CC"/>
                </a:solidFill>
              </a:rPr>
              <a:t> des conventions collectives nationales suivantes : </a:t>
            </a:r>
          </a:p>
          <a:p>
            <a:pPr>
              <a:lnSpc>
                <a:spcPct val="80000"/>
              </a:lnSpc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	</a:t>
            </a:r>
            <a:r>
              <a:rPr lang="fr-FR" sz="1600" b="1" u="sng">
                <a:solidFill>
                  <a:srgbClr val="0066CC"/>
                </a:solidFill>
              </a:rPr>
              <a:t>Dès la création de l’IPRIAC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- des </a:t>
            </a:r>
            <a:r>
              <a:rPr lang="fr-FR" sz="1600" b="1">
                <a:solidFill>
                  <a:srgbClr val="CC3300"/>
                </a:solidFill>
              </a:rPr>
              <a:t>transports routiers et activités auxiliaires</a:t>
            </a:r>
            <a:r>
              <a:rPr lang="fr-FR" sz="1600" b="1">
                <a:solidFill>
                  <a:srgbClr val="0066CC"/>
                </a:solidFill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- des </a:t>
            </a:r>
            <a:r>
              <a:rPr lang="fr-FR" sz="1600" b="1">
                <a:solidFill>
                  <a:srgbClr val="CC3300"/>
                </a:solidFill>
              </a:rPr>
              <a:t>transports publics urbains de voyageurs</a:t>
            </a:r>
            <a:r>
              <a:rPr lang="fr-FR" sz="1600" b="1">
                <a:solidFill>
                  <a:srgbClr val="0066CC"/>
                </a:solidFill>
              </a:rPr>
              <a:t> 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- du travail du personnel des </a:t>
            </a:r>
            <a:r>
              <a:rPr lang="fr-FR" sz="1600" b="1">
                <a:solidFill>
                  <a:srgbClr val="CC3300"/>
                </a:solidFill>
              </a:rPr>
              <a:t>Voies Ferrées d’Intérêt Local</a:t>
            </a:r>
            <a:r>
              <a:rPr lang="fr-FR" sz="1600" b="1">
                <a:solidFill>
                  <a:srgbClr val="0066CC"/>
                </a:solidFill>
              </a:rPr>
              <a:t> .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	</a:t>
            </a:r>
            <a:r>
              <a:rPr lang="fr-FR" sz="1600" b="1" u="sng">
                <a:solidFill>
                  <a:srgbClr val="0066CC"/>
                </a:solidFill>
              </a:rPr>
              <a:t>Au 1</a:t>
            </a:r>
            <a:r>
              <a:rPr lang="fr-FR" sz="1600" b="1" u="sng" baseline="30000">
                <a:solidFill>
                  <a:srgbClr val="0066CC"/>
                </a:solidFill>
              </a:rPr>
              <a:t>er</a:t>
            </a:r>
            <a:r>
              <a:rPr lang="fr-FR" sz="1600" b="1" u="sng">
                <a:solidFill>
                  <a:srgbClr val="0066CC"/>
                </a:solidFill>
              </a:rPr>
              <a:t> janvier 1987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- des </a:t>
            </a:r>
            <a:r>
              <a:rPr lang="fr-FR" sz="1600" b="1">
                <a:solidFill>
                  <a:srgbClr val="CC3300"/>
                </a:solidFill>
              </a:rPr>
              <a:t>activités du déchet</a:t>
            </a:r>
            <a:r>
              <a:rPr lang="fr-FR" sz="1600" b="1">
                <a:solidFill>
                  <a:srgbClr val="0066CC"/>
                </a:solidFill>
              </a:rPr>
              <a:t> .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	</a:t>
            </a:r>
            <a:r>
              <a:rPr lang="fr-FR" sz="1600" b="1" u="sng">
                <a:solidFill>
                  <a:srgbClr val="0066CC"/>
                </a:solidFill>
              </a:rPr>
              <a:t>Du 1</a:t>
            </a:r>
            <a:r>
              <a:rPr lang="fr-FR" sz="1600" b="1" u="sng" baseline="30000">
                <a:solidFill>
                  <a:srgbClr val="0066CC"/>
                </a:solidFill>
              </a:rPr>
              <a:t>er</a:t>
            </a:r>
            <a:r>
              <a:rPr lang="fr-FR" sz="1600" b="1" u="sng">
                <a:solidFill>
                  <a:srgbClr val="0066CC"/>
                </a:solidFill>
              </a:rPr>
              <a:t> juillet 1990 au 30 juin 2005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- des coopératives bétails viandes  .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				</a:t>
            </a:r>
            <a:r>
              <a:rPr lang="fr-FR" sz="1600" b="1">
                <a:solidFill>
                  <a:srgbClr val="0066CC"/>
                </a:solidFill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Elles sont répertoriées sous un des codes NAF suivants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601Z – 602A – 602B – 602G – 602L – 602M – 602N – 602P -634A – 634B – 634C     641C – 712A – 746Z – 900B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>
                <a:solidFill>
                  <a:srgbClr val="0066CC"/>
                </a:solidFill>
              </a:rPr>
              <a:t>	 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 u="sng"/>
          </a:p>
          <a:p>
            <a:pPr>
              <a:lnSpc>
                <a:spcPct val="80000"/>
              </a:lnSpc>
              <a:buFontTx/>
              <a:buNone/>
            </a:pPr>
            <a:endParaRPr lang="fr-FR" sz="1600" b="1" u="sng"/>
          </a:p>
          <a:p>
            <a:pPr>
              <a:lnSpc>
                <a:spcPct val="80000"/>
              </a:lnSpc>
              <a:buFontTx/>
              <a:buNone/>
            </a:pPr>
            <a:endParaRPr lang="fr-FR" sz="1600" b="1" u="sng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60350"/>
            <a:ext cx="2736850" cy="579438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440738" y="6208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3</a:t>
            </a:r>
          </a:p>
        </p:txBody>
      </p:sp>
      <p:pic>
        <p:nvPicPr>
          <p:cNvPr id="14344" name="Picture 8" descr="Logo FNST- CGT cou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1196975"/>
            <a:ext cx="5483225" cy="711200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LES MEMBRES PARTICIPANTS</a:t>
            </a:r>
            <a:br>
              <a:rPr lang="fr-FR" sz="2800">
                <a:solidFill>
                  <a:srgbClr val="000099"/>
                </a:solidFill>
              </a:rPr>
            </a:br>
            <a:r>
              <a:rPr lang="fr-FR" sz="2800">
                <a:solidFill>
                  <a:srgbClr val="000099"/>
                </a:solidFill>
              </a:rPr>
              <a:t>au régime</a:t>
            </a:r>
            <a:r>
              <a:rPr lang="fr-FR" sz="400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fr-FR" sz="1800" b="1">
                <a:solidFill>
                  <a:srgbClr val="0066CC"/>
                </a:solidFill>
              </a:rPr>
              <a:t>Les membres participants au régime sont les salariés des entreprises adhérentes qui :</a:t>
            </a:r>
          </a:p>
          <a:p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Occupent </a:t>
            </a:r>
            <a:r>
              <a:rPr lang="fr-FR" sz="1800" b="1" u="sng">
                <a:solidFill>
                  <a:srgbClr val="0066CC"/>
                </a:solidFill>
              </a:rPr>
              <a:t>de manière principale et effective pendant au moins 800 heures par an </a:t>
            </a:r>
            <a:r>
              <a:rPr lang="fr-FR" sz="1800" b="1">
                <a:solidFill>
                  <a:srgbClr val="0066CC"/>
                </a:solidFill>
              </a:rPr>
              <a:t>un des  emplois  de conduite  définis par chaque convention collective ,</a:t>
            </a: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Sont affectés à la conduite de véhicule nécessitant la possession des permis C , EC , D , ED .</a:t>
            </a:r>
          </a:p>
          <a:p>
            <a:pPr>
              <a:buFont typeface="Wingdings" pitchFamily="2" charset="2"/>
              <a:buChar char="Ø"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1800" b="1">
                <a:solidFill>
                  <a:srgbClr val="0066CC"/>
                </a:solidFill>
              </a:rPr>
              <a:t>	NB : pour les conducteurs de transport scolaire , le temps de conduite annuel est ramené à 400 heures .</a:t>
            </a:r>
          </a:p>
          <a:p>
            <a:pPr>
              <a:buFont typeface="Wingdings" pitchFamily="2" charset="2"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1800" b="1">
                <a:solidFill>
                  <a:srgbClr val="0066CC"/>
                </a:solidFill>
              </a:rPr>
              <a:t>     Le taux de cotisation est fixé à 0.25% de la rémunération brute dont 60% à la charge de l’employeur et 40% à celle du salarié.</a:t>
            </a:r>
          </a:p>
          <a:p>
            <a:pPr>
              <a:buFont typeface="Wingdings" pitchFamily="2" charset="2"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endParaRPr lang="fr-FR" sz="1800" b="1"/>
          </a:p>
          <a:p>
            <a:pPr>
              <a:buFont typeface="Wingdings" pitchFamily="2" charset="2"/>
              <a:buNone/>
            </a:pPr>
            <a:endParaRPr lang="fr-FR" sz="1800" b="1"/>
          </a:p>
          <a:p>
            <a:pPr>
              <a:buFont typeface="Wingdings" pitchFamily="2" charset="2"/>
              <a:buNone/>
            </a:pPr>
            <a:r>
              <a:rPr lang="fr-FR" sz="1800" b="1"/>
              <a:t>     </a:t>
            </a:r>
            <a:r>
              <a:rPr lang="fr-FR"/>
              <a:t> 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549275"/>
            <a:ext cx="2592388" cy="503238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440738" y="61372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4</a:t>
            </a:r>
          </a:p>
        </p:txBody>
      </p:sp>
      <p:pic>
        <p:nvPicPr>
          <p:cNvPr id="15367" name="Picture 7" descr="Logo FNST- CGT cou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1052513"/>
            <a:ext cx="5699125" cy="576262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LES MEMBRES BENEFICIAIRES</a:t>
            </a:r>
            <a:r>
              <a:rPr lang="fr-FR" sz="2800">
                <a:solidFill>
                  <a:srgbClr val="0066CC"/>
                </a:solidFill>
              </a:rPr>
              <a:t/>
            </a:r>
            <a:br>
              <a:rPr lang="fr-FR" sz="2800">
                <a:solidFill>
                  <a:srgbClr val="0066CC"/>
                </a:solidFill>
              </a:rPr>
            </a:br>
            <a:r>
              <a:rPr lang="fr-FR" sz="2800">
                <a:solidFill>
                  <a:srgbClr val="000099"/>
                </a:solidFill>
              </a:rPr>
              <a:t>du régime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r>
              <a:rPr lang="fr-FR" sz="1800" b="1">
                <a:solidFill>
                  <a:srgbClr val="0066CC"/>
                </a:solidFill>
              </a:rPr>
              <a:t>Les membres bénéficiaires du régime sont les membres participants reconnus , </a:t>
            </a:r>
            <a:r>
              <a:rPr lang="fr-FR" sz="1800" b="1" u="sng">
                <a:solidFill>
                  <a:srgbClr val="0066CC"/>
                </a:solidFill>
              </a:rPr>
              <a:t>dans un premier temps</a:t>
            </a:r>
            <a:r>
              <a:rPr lang="fr-FR" sz="1800" b="1">
                <a:solidFill>
                  <a:srgbClr val="0066CC"/>
                </a:solidFill>
              </a:rPr>
              <a:t> , inaptes DEFINITIVEMENT à la conduite , pour  raisons médicales soit par la médecine du travail , soit par la commission préfectorale des permis de conduite , puis , </a:t>
            </a:r>
            <a:r>
              <a:rPr lang="fr-FR" sz="1800" b="1" u="sng">
                <a:solidFill>
                  <a:srgbClr val="0066CC"/>
                </a:solidFill>
              </a:rPr>
              <a:t>dans un second temps</a:t>
            </a:r>
            <a:r>
              <a:rPr lang="fr-FR" sz="1800" b="1">
                <a:solidFill>
                  <a:srgbClr val="0066CC"/>
                </a:solidFill>
              </a:rPr>
              <a:t> par la  commission médicale du régime .</a:t>
            </a:r>
          </a:p>
          <a:p>
            <a:r>
              <a:rPr lang="fr-FR" sz="1800" b="1">
                <a:solidFill>
                  <a:srgbClr val="0066CC"/>
                </a:solidFill>
              </a:rPr>
              <a:t>Ils doivent par ailleurs justifier d’une ancienneté minimale , à la date d’inaptitude à la conduite reconnue par la commission du régime de :</a:t>
            </a:r>
          </a:p>
          <a:p>
            <a:r>
              <a:rPr lang="fr-FR" sz="1800" b="1">
                <a:solidFill>
                  <a:srgbClr val="0066CC"/>
                </a:solidFill>
              </a:rPr>
              <a:t>15 ans s’ils sont âgés de 50 ans et plus</a:t>
            </a: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16 ans s’ils sont âgés de 49 à 50 ans </a:t>
            </a: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17 ans s’ils sont âgés de 48 à 49 ans</a:t>
            </a: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18 ans s ’ils sont âgés de 47 à48 ans</a:t>
            </a:r>
          </a:p>
          <a:p>
            <a:pPr>
              <a:buFont typeface="Wingdings" pitchFamily="2" charset="2"/>
              <a:buChar char="Ø"/>
            </a:pPr>
            <a:r>
              <a:rPr lang="fr-FR" sz="1800" b="1">
                <a:solidFill>
                  <a:srgbClr val="0066CC"/>
                </a:solidFill>
              </a:rPr>
              <a:t>19 ans s ’ils sont âgés de 46 à 47 ans</a:t>
            </a:r>
          </a:p>
          <a:p>
            <a:pPr>
              <a:buFont typeface="Wingdings" pitchFamily="2" charset="2"/>
              <a:buNone/>
            </a:pPr>
            <a:r>
              <a:rPr lang="fr-FR" sz="1800" b="1">
                <a:solidFill>
                  <a:srgbClr val="0066CC"/>
                </a:solidFill>
              </a:rPr>
              <a:t>    </a:t>
            </a:r>
          </a:p>
          <a:p>
            <a:pPr>
              <a:buFont typeface="Wingdings" pitchFamily="2" charset="2"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1800" b="1">
                <a:solidFill>
                  <a:srgbClr val="0066CC"/>
                </a:solidFill>
              </a:rPr>
              <a:t> Dans un des  emplois de conduite définis par chaque CCN dans une ou plusieurs entreprises relevant du champ d’application du régime</a:t>
            </a:r>
            <a:r>
              <a:rPr lang="fr-FR" sz="1800" b="1"/>
              <a:t> </a:t>
            </a:r>
          </a:p>
          <a:p>
            <a:pPr>
              <a:buFont typeface="Wingdings" pitchFamily="2" charset="2"/>
              <a:buChar char="Ø"/>
            </a:pPr>
            <a:endParaRPr lang="fr-FR" sz="1800" b="1"/>
          </a:p>
          <a:p>
            <a:pPr>
              <a:buFont typeface="Wingdings" pitchFamily="2" charset="2"/>
              <a:buNone/>
            </a:pPr>
            <a:r>
              <a:rPr lang="fr-FR" sz="1800" b="1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1800" b="1"/>
              <a:t>    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549275"/>
            <a:ext cx="2592388" cy="4318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67713" y="6208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5</a:t>
            </a:r>
          </a:p>
        </p:txBody>
      </p:sp>
      <p:pic>
        <p:nvPicPr>
          <p:cNvPr id="16391" name="Picture 7" descr="Logo FNST- CGT coule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125538"/>
            <a:ext cx="5410200" cy="431800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LES INTERVENANTS</a:t>
            </a:r>
            <a:r>
              <a:rPr lang="fr-FR" sz="2800">
                <a:solidFill>
                  <a:srgbClr val="0066CC"/>
                </a:solidFill>
              </a:rPr>
              <a:t> </a:t>
            </a:r>
            <a:r>
              <a:rPr lang="fr-FR" sz="2800">
                <a:solidFill>
                  <a:srgbClr val="000099"/>
                </a:solidFill>
              </a:rPr>
              <a:t>INTERNES DE L’IPRIAC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147050" cy="4033837"/>
          </a:xfrm>
        </p:spPr>
        <p:txBody>
          <a:bodyPr/>
          <a:lstStyle/>
          <a:p>
            <a:r>
              <a:rPr lang="fr-FR" sz="1800" b="1" u="sng">
                <a:solidFill>
                  <a:srgbClr val="CC3300"/>
                </a:solidFill>
              </a:rPr>
              <a:t>LE MEDECIN INSTRUCTEUR</a:t>
            </a:r>
          </a:p>
          <a:p>
            <a:pPr>
              <a:buFontTx/>
              <a:buNone/>
            </a:pPr>
            <a:r>
              <a:rPr lang="fr-FR" sz="1800" b="1"/>
              <a:t>      </a:t>
            </a:r>
            <a:r>
              <a:rPr lang="fr-FR" sz="1800" b="1">
                <a:solidFill>
                  <a:srgbClr val="0066CC"/>
                </a:solidFill>
              </a:rPr>
              <a:t>Salarié de l’institution , il étudie les dossiers médicaux afin de préparer leur présentation à la commission médicale . S’il le juge nécessaire il peut demander des examens complémentaires , à la charge du régime . </a:t>
            </a:r>
          </a:p>
          <a:p>
            <a:pPr>
              <a:buFontTx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buFontTx/>
              <a:buNone/>
            </a:pPr>
            <a:r>
              <a:rPr lang="fr-FR" sz="1800" b="1"/>
              <a:t>	</a:t>
            </a:r>
            <a:r>
              <a:rPr lang="fr-FR" sz="1800" b="1" u="sng">
                <a:solidFill>
                  <a:srgbClr val="CC3300"/>
                </a:solidFill>
              </a:rPr>
              <a:t>LA COMMISSION MEDICALE</a:t>
            </a:r>
            <a:r>
              <a:rPr lang="fr-FR" sz="1800" b="1">
                <a:solidFill>
                  <a:srgbClr val="CC3300"/>
                </a:solidFill>
              </a:rPr>
              <a:t> </a:t>
            </a:r>
          </a:p>
          <a:p>
            <a:pPr>
              <a:buFontTx/>
              <a:buNone/>
            </a:pPr>
            <a:r>
              <a:rPr lang="fr-FR" sz="1800" b="1"/>
              <a:t>	</a:t>
            </a:r>
            <a:r>
              <a:rPr lang="fr-FR" sz="1800" b="1">
                <a:solidFill>
                  <a:srgbClr val="0066CC"/>
                </a:solidFill>
              </a:rPr>
              <a:t>Composée de trois médecins dont le médecin instructeur , salariés de l’institution et choisis par le conseil d’administration pour partie sur la liste agréée auprès des tribunaux et pour partie sur la liste des médecins du travail des transports .</a:t>
            </a:r>
          </a:p>
          <a:p>
            <a:pPr>
              <a:buFontTx/>
              <a:buNone/>
            </a:pPr>
            <a:r>
              <a:rPr lang="fr-FR" sz="1800" b="1">
                <a:solidFill>
                  <a:srgbClr val="0066CC"/>
                </a:solidFill>
              </a:rPr>
              <a:t>	Elle décide de la </a:t>
            </a:r>
            <a:r>
              <a:rPr lang="fr-FR" sz="1800" b="1" u="sng">
                <a:solidFill>
                  <a:srgbClr val="0066CC"/>
                </a:solidFill>
              </a:rPr>
              <a:t>prise en charge</a:t>
            </a:r>
            <a:r>
              <a:rPr lang="fr-FR" sz="1800" b="1">
                <a:solidFill>
                  <a:srgbClr val="0066CC"/>
                </a:solidFill>
              </a:rPr>
              <a:t> du demandeur par le régime et </a:t>
            </a:r>
            <a:r>
              <a:rPr lang="fr-FR" sz="1800" b="1" u="sng">
                <a:solidFill>
                  <a:srgbClr val="0066CC"/>
                </a:solidFill>
              </a:rPr>
              <a:t>fixe la</a:t>
            </a:r>
            <a:r>
              <a:rPr lang="fr-FR" sz="1800" b="1">
                <a:solidFill>
                  <a:srgbClr val="0066CC"/>
                </a:solidFill>
              </a:rPr>
              <a:t> </a:t>
            </a:r>
            <a:r>
              <a:rPr lang="fr-FR" sz="1800" b="1" u="sng">
                <a:solidFill>
                  <a:srgbClr val="0066CC"/>
                </a:solidFill>
              </a:rPr>
              <a:t>date d’effet</a:t>
            </a:r>
            <a:r>
              <a:rPr lang="fr-FR" sz="1800" b="1">
                <a:solidFill>
                  <a:srgbClr val="0066CC"/>
                </a:solidFill>
              </a:rPr>
              <a:t> de l’inaptitude .</a:t>
            </a:r>
          </a:p>
          <a:p>
            <a:endParaRPr lang="fr-FR" sz="1800" b="1">
              <a:solidFill>
                <a:srgbClr val="0066CC"/>
              </a:solidFill>
            </a:endParaRPr>
          </a:p>
          <a:p>
            <a:endParaRPr lang="fr-FR" sz="1800" b="1">
              <a:solidFill>
                <a:srgbClr val="0066CC"/>
              </a:solidFill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549275"/>
            <a:ext cx="2520950" cy="420688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224838" y="62801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6</a:t>
            </a:r>
          </a:p>
        </p:txBody>
      </p:sp>
      <p:pic>
        <p:nvPicPr>
          <p:cNvPr id="17416" name="Picture 8" descr="Logo FNST- CGT cou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196975"/>
            <a:ext cx="5699125" cy="503238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LES INTERVENANTS INTERNES DE L’IPRIAC</a:t>
            </a:r>
            <a:r>
              <a:rPr lang="fr-FR" sz="2800">
                <a:solidFill>
                  <a:srgbClr val="0066CC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80400" cy="4105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FR" sz="1800" b="1"/>
              <a:t>     </a:t>
            </a:r>
            <a:r>
              <a:rPr lang="fr-FR" sz="1800" b="1" u="sng">
                <a:solidFill>
                  <a:srgbClr val="CC3300"/>
                </a:solidFill>
              </a:rPr>
              <a:t>LA COMMISSION D’APPEL</a:t>
            </a:r>
            <a:r>
              <a:rPr lang="fr-FR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800" b="1"/>
              <a:t>     </a:t>
            </a:r>
            <a:r>
              <a:rPr lang="fr-FR" sz="1800" b="1">
                <a:solidFill>
                  <a:srgbClr val="0066CC"/>
                </a:solidFill>
              </a:rPr>
              <a:t>Composée de trois médecins experts indépendants , agréés auprès des tribunaux , salariés de l’institution et choisis par le conseil d’administration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800" b="1">
                <a:solidFill>
                  <a:srgbClr val="0066CC"/>
                </a:solidFill>
              </a:rPr>
              <a:t>     Elle est consultée lorsque la décision de la commission médicale fait l’objet d’un désaccord avec le demandeur ( inaptitude non reconnue ou date d’effet contestée )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800" b="1">
                <a:solidFill>
                  <a:srgbClr val="0066CC"/>
                </a:solidFill>
              </a:rPr>
              <a:t>	La décision de la commission d’appel est définitive .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800" b="1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1800" b="1"/>
              <a:t>	</a:t>
            </a:r>
            <a:r>
              <a:rPr lang="fr-FR" sz="1800" b="1" u="sng">
                <a:solidFill>
                  <a:srgbClr val="CC3300"/>
                </a:solidFill>
              </a:rPr>
              <a:t>LA COMMISSION SOCIALE</a:t>
            </a:r>
            <a:r>
              <a:rPr lang="fr-FR" sz="1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1800" b="1"/>
              <a:t>	</a:t>
            </a:r>
            <a:r>
              <a:rPr lang="fr-FR" sz="1800" b="1">
                <a:solidFill>
                  <a:srgbClr val="0066CC"/>
                </a:solidFill>
              </a:rPr>
              <a:t>Elle examine , sur demande ,  les dossiers dont la situation matérielle apparaît digne d’intérêt notamment en cas de rejet administratif pour conditions d’âge et/ou de durée non remplies   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>
                <a:solidFill>
                  <a:srgbClr val="0066CC"/>
                </a:solidFill>
              </a:rPr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549275"/>
            <a:ext cx="2592388" cy="503238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151813" y="59213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7</a:t>
            </a:r>
          </a:p>
        </p:txBody>
      </p:sp>
      <p:pic>
        <p:nvPicPr>
          <p:cNvPr id="18439" name="Picture 7" descr="Logo FNST- CGT coul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1052513"/>
            <a:ext cx="5051425" cy="720725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LA PRESTATION IPRIAC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1800" b="1">
                <a:solidFill>
                  <a:srgbClr val="0066CC"/>
                </a:solidFill>
              </a:rPr>
              <a:t>La demande de prestation </a:t>
            </a:r>
            <a:r>
              <a:rPr lang="fr-FR" b="1">
                <a:solidFill>
                  <a:srgbClr val="0066CC"/>
                </a:solidFill>
              </a:rPr>
              <a:t> </a:t>
            </a:r>
            <a:r>
              <a:rPr lang="fr-FR" sz="1800" b="1">
                <a:solidFill>
                  <a:srgbClr val="0066CC"/>
                </a:solidFill>
              </a:rPr>
              <a:t>doit être</a:t>
            </a:r>
            <a:r>
              <a:rPr lang="fr-FR" b="1">
                <a:solidFill>
                  <a:srgbClr val="0066CC"/>
                </a:solidFill>
              </a:rPr>
              <a:t> </a:t>
            </a:r>
            <a:r>
              <a:rPr lang="fr-FR" sz="1800" b="1">
                <a:solidFill>
                  <a:srgbClr val="0066CC"/>
                </a:solidFill>
              </a:rPr>
              <a:t>formulée dans un délai de 5 ans après la date d’inaptitude reconnue par la médecine du travail ou la commission préfectorale .</a:t>
            </a:r>
          </a:p>
          <a:p>
            <a:pPr>
              <a:lnSpc>
                <a:spcPct val="90000"/>
              </a:lnSpc>
            </a:pPr>
            <a:endParaRPr lang="fr-FR" sz="1800" b="1">
              <a:solidFill>
                <a:srgbClr val="0066CC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800" b="1">
                <a:solidFill>
                  <a:srgbClr val="0066CC"/>
                </a:solidFill>
              </a:rPr>
              <a:t>Le montant de la prestation est égale au maximum à 35% de la rémunération brute totale perçue au cours des 12 derniers mois qui précèdent la date de reconnaissance de l’inaptitude par la commission  médicale ou la commission d’appel ( pour toute inaptitude postérieure ou égale au 1</a:t>
            </a:r>
            <a:r>
              <a:rPr lang="fr-FR" sz="1800" b="1" baseline="30000">
                <a:solidFill>
                  <a:srgbClr val="0066CC"/>
                </a:solidFill>
              </a:rPr>
              <a:t>er</a:t>
            </a:r>
            <a:r>
              <a:rPr lang="fr-FR" sz="1800" b="1">
                <a:solidFill>
                  <a:srgbClr val="0066CC"/>
                </a:solidFill>
              </a:rPr>
              <a:t> février 2005 ) . </a:t>
            </a:r>
          </a:p>
          <a:p>
            <a:pPr>
              <a:lnSpc>
                <a:spcPct val="90000"/>
              </a:lnSpc>
            </a:pPr>
            <a:endParaRPr lang="fr-FR" sz="1800" b="1">
              <a:solidFill>
                <a:srgbClr val="0066CC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800" b="1">
                <a:solidFill>
                  <a:srgbClr val="0066CC"/>
                </a:solidFill>
              </a:rPr>
              <a:t>Le cumul de la prestation IPRIAC et des autres ressources ( à l’exception des assurances volontaires individuelles , des pensions militaires , des rentes accident de travail sans relation avec l’inaptitude et des salaires perçus dans une autre entreprise ) ne doit pas dépasser 77% de l’ancien salaire brut . </a:t>
            </a:r>
            <a:endParaRPr lang="fr-FR" b="1">
              <a:solidFill>
                <a:srgbClr val="0066CC"/>
              </a:solidFill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549275"/>
            <a:ext cx="2592388" cy="719138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67713" y="59928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8</a:t>
            </a:r>
          </a:p>
        </p:txBody>
      </p:sp>
      <p:pic>
        <p:nvPicPr>
          <p:cNvPr id="21511" name="Picture 7" descr="Logo FNST- CGT coule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836613"/>
            <a:ext cx="5626100" cy="720725"/>
          </a:xfrm>
        </p:spPr>
        <p:txBody>
          <a:bodyPr/>
          <a:lstStyle/>
          <a:p>
            <a:r>
              <a:rPr lang="fr-FR" sz="2800">
                <a:solidFill>
                  <a:srgbClr val="000099"/>
                </a:solidFill>
              </a:rPr>
              <a:t>LA PRESTATION IPRIAC</a:t>
            </a:r>
            <a:r>
              <a:rPr lang="fr-FR" sz="2800">
                <a:solidFill>
                  <a:srgbClr val="0066CC"/>
                </a:solidFill>
              </a:rPr>
              <a:t/>
            </a:r>
            <a:br>
              <a:rPr lang="fr-FR" sz="2800">
                <a:solidFill>
                  <a:srgbClr val="0066CC"/>
                </a:solidFill>
              </a:rPr>
            </a:br>
            <a:r>
              <a:rPr lang="fr-FR" sz="2800">
                <a:solidFill>
                  <a:srgbClr val="0066CC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fr-FR" sz="1800" b="1"/>
              <a:t> </a:t>
            </a:r>
            <a:r>
              <a:rPr lang="fr-FR" sz="1800" b="1">
                <a:solidFill>
                  <a:srgbClr val="0066CC"/>
                </a:solidFill>
              </a:rPr>
              <a:t>La prestation est versée jusqu’au décès du bénéficiaire ( rente non réversible) , jusqu’à la date de départ à la retraite à taux </a:t>
            </a:r>
            <a:r>
              <a:rPr lang="fr-FR" sz="1800" b="1" u="sng">
                <a:solidFill>
                  <a:srgbClr val="0066CC"/>
                </a:solidFill>
              </a:rPr>
              <a:t>plein </a:t>
            </a:r>
            <a:r>
              <a:rPr lang="fr-FR" sz="1800" b="1">
                <a:solidFill>
                  <a:srgbClr val="0066CC"/>
                </a:solidFill>
              </a:rPr>
              <a:t>ou jusqu’à une reprise d’activité en qualité de conducteur de véhicule nécessitant la possession des permis C , EC , D , ED .</a:t>
            </a:r>
          </a:p>
          <a:p>
            <a:endParaRPr lang="fr-FR" sz="1800" b="1">
              <a:solidFill>
                <a:srgbClr val="0066CC"/>
              </a:solidFill>
            </a:endParaRPr>
          </a:p>
          <a:p>
            <a:r>
              <a:rPr lang="fr-FR" sz="1800" b="1">
                <a:solidFill>
                  <a:srgbClr val="0066CC"/>
                </a:solidFill>
              </a:rPr>
              <a:t>Elle est soumise à la contribution sociale généralisée ( CSG) , à la contribution au remboursement de la dette sociale ( CRDS ) et à l’impôt .</a:t>
            </a:r>
          </a:p>
          <a:p>
            <a:endParaRPr lang="fr-FR" sz="1800" b="1">
              <a:solidFill>
                <a:srgbClr val="0066CC"/>
              </a:solidFill>
            </a:endParaRPr>
          </a:p>
          <a:p>
            <a:r>
              <a:rPr lang="fr-FR" sz="1800" b="1" u="sng">
                <a:solidFill>
                  <a:srgbClr val="0066CC"/>
                </a:solidFill>
              </a:rPr>
              <a:t>PARTICULARITE :</a:t>
            </a:r>
          </a:p>
          <a:p>
            <a:pPr>
              <a:buFontTx/>
              <a:buNone/>
            </a:pPr>
            <a:r>
              <a:rPr lang="fr-FR" sz="1800" b="1">
                <a:solidFill>
                  <a:srgbClr val="0066CC"/>
                </a:solidFill>
              </a:rPr>
              <a:t>     Si une entreprise reclasse son salarié , reconnu inapte définitivement à la conduite , et si le salaire de reclassement est supérieur ou égal à 90% de l’ancien salaire , la prestation lui est versée .</a:t>
            </a:r>
            <a:endParaRPr lang="fr-FR" sz="1800" b="1" u="sng">
              <a:solidFill>
                <a:srgbClr val="0066CC"/>
              </a:solidFill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333375"/>
            <a:ext cx="2519362" cy="431800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296275" y="59213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9</a:t>
            </a:r>
          </a:p>
        </p:txBody>
      </p:sp>
      <p:pic>
        <p:nvPicPr>
          <p:cNvPr id="22535" name="Picture 7" descr="Logo FNST- CGT coule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1036638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646</Words>
  <Application>Microsoft Office PowerPoint</Application>
  <PresentationFormat>Affichage à l'écran (4:3)</PresentationFormat>
  <Paragraphs>110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Wingdings</vt:lpstr>
      <vt:lpstr>Times New Roman</vt:lpstr>
      <vt:lpstr>Modèle par défaut</vt:lpstr>
      <vt:lpstr>ipriac</vt:lpstr>
      <vt:lpstr>HISTORIQUE     </vt:lpstr>
      <vt:lpstr>LES MEMBRES ADHERENTS au régime</vt:lpstr>
      <vt:lpstr>LES MEMBRES PARTICIPANTS au régime </vt:lpstr>
      <vt:lpstr>LES MEMBRES BENEFICIAIRES du régime</vt:lpstr>
      <vt:lpstr>LES INTERVENANTS INTERNES DE L’IPRIAC</vt:lpstr>
      <vt:lpstr>LES INTERVENANTS INTERNES DE L’IPRIAC </vt:lpstr>
      <vt:lpstr>LA PRESTATION IPRIAC</vt:lpstr>
      <vt:lpstr>LA PRESTATION IPRIAC  </vt:lpstr>
    </vt:vector>
  </TitlesOfParts>
  <Company>Groupe D&amp;O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ipriac</dc:title>
  <dc:creator>CGT</dc:creator>
  <cp:lastModifiedBy>ber</cp:lastModifiedBy>
  <cp:revision>84</cp:revision>
  <dcterms:created xsi:type="dcterms:W3CDTF">2007-09-17T09:13:08Z</dcterms:created>
  <dcterms:modified xsi:type="dcterms:W3CDTF">2012-12-16T13:17:25Z</dcterms:modified>
</cp:coreProperties>
</file>